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r-Latn-RS" noProof="0" smtClean="0"/>
              <a:t>Click to edit Master title style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sr-Latn-RS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059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851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548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20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056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5301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400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1754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425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493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sr-Latn-RS" altLang="sr-Latn-R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572946E5-ED19-42DE-BE04-3CBDBF7FCD4E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E9F2872C-8215-43FD-A782-BF0421BB6704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sr/resource/2347867/%c5%a1uma-%c5%beivot-zna%c4%8di" TargetMode="External"/><Relationship Id="rId2" Type="http://schemas.openxmlformats.org/officeDocument/2006/relationships/hyperlink" Target="https://www.thinglink.com/scene/131687411450537574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1jO2Xjv7RXuS7k7hvPTno4RrCeVYEBN-xcs_3FGvmaX4/edi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259682"/>
          </a:xfrm>
        </p:spPr>
        <p:txBody>
          <a:bodyPr/>
          <a:lstStyle/>
          <a:p>
            <a:r>
              <a:rPr lang="sr-Cyrl-RS" sz="5400" dirty="0" smtClean="0">
                <a:solidFill>
                  <a:srgbClr val="00B050"/>
                </a:solidFill>
              </a:rPr>
              <a:t/>
            </a:r>
            <a:br>
              <a:rPr lang="sr-Cyrl-RS" sz="5400" dirty="0" smtClean="0">
                <a:solidFill>
                  <a:srgbClr val="00B050"/>
                </a:solidFill>
              </a:rPr>
            </a:br>
            <a:r>
              <a:rPr lang="sr-Cyrl-RS" sz="5400" dirty="0" smtClean="0">
                <a:solidFill>
                  <a:srgbClr val="00B050"/>
                </a:solidFill>
              </a:rPr>
              <a:t/>
            </a:r>
            <a:br>
              <a:rPr lang="sr-Cyrl-RS" sz="5400" dirty="0" smtClean="0">
                <a:solidFill>
                  <a:srgbClr val="00B050"/>
                </a:solidFill>
              </a:rPr>
            </a:br>
            <a:r>
              <a:rPr lang="sr-Cyrl-RS" sz="5400" dirty="0">
                <a:solidFill>
                  <a:srgbClr val="00B050"/>
                </a:solidFill>
              </a:rPr>
              <a:t/>
            </a:r>
            <a:br>
              <a:rPr lang="sr-Cyrl-RS" sz="5400" dirty="0">
                <a:solidFill>
                  <a:srgbClr val="00B050"/>
                </a:solidFill>
              </a:rPr>
            </a:br>
            <a:r>
              <a:rPr lang="sr-Cyrl-RS" sz="5400" dirty="0" smtClean="0">
                <a:solidFill>
                  <a:srgbClr val="00B050"/>
                </a:solidFill>
              </a:rPr>
              <a:t>Шума блиста докле год дрво листа</a:t>
            </a:r>
            <a:br>
              <a:rPr lang="sr-Cyrl-RS" sz="5400" dirty="0" smtClean="0">
                <a:solidFill>
                  <a:srgbClr val="00B050"/>
                </a:solidFill>
              </a:rPr>
            </a:br>
            <a:r>
              <a:rPr lang="sr-Cyrl-RS" sz="5400" dirty="0" smtClean="0">
                <a:solidFill>
                  <a:srgbClr val="00B050"/>
                </a:solidFill>
              </a:rPr>
              <a:t/>
            </a:r>
            <a:br>
              <a:rPr lang="sr-Cyrl-RS" sz="5400" dirty="0" smtClean="0">
                <a:solidFill>
                  <a:srgbClr val="00B050"/>
                </a:solidFill>
              </a:rPr>
            </a:br>
            <a:r>
              <a:rPr lang="sr-Cyrl-RS" sz="5400" dirty="0" smtClean="0">
                <a:solidFill>
                  <a:srgbClr val="00B050"/>
                </a:solidFill>
              </a:rPr>
              <a:t> </a:t>
            </a:r>
            <a:br>
              <a:rPr lang="sr-Cyrl-RS" sz="5400" dirty="0" smtClean="0">
                <a:solidFill>
                  <a:srgbClr val="00B050"/>
                </a:solidFill>
              </a:rPr>
            </a:br>
            <a:endParaRPr lang="sr-Latn-RS" sz="5400" dirty="0">
              <a:solidFill>
                <a:srgbClr val="00B050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6"/>
            <a:ext cx="6656784" cy="2279108"/>
          </a:xfrm>
        </p:spPr>
        <p:txBody>
          <a:bodyPr/>
          <a:lstStyle/>
          <a:p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Предмет: Српски језик</a:t>
            </a:r>
          </a:p>
          <a:p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Разред: други</a:t>
            </a:r>
          </a:p>
          <a:p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Учитељица: Милица Антић</a:t>
            </a:r>
          </a:p>
          <a:p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Школа: ОШ „Бранко Ћопић“</a:t>
            </a:r>
          </a:p>
          <a:p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920880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Коришћени дигитални алати:</a:t>
            </a:r>
          </a:p>
          <a:p>
            <a:pPr marL="0" indent="0">
              <a:buNone/>
            </a:pPr>
            <a:endParaRPr lang="sr-Cyrl-RS" sz="2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ThingLink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 за презентовање наставног садржаја,</a:t>
            </a: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sr-Cyrl-RS" sz="2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You Tube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 за одабир аудио и визуелног материјала</a:t>
            </a: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endParaRPr lang="sr-Cyrl-RS" sz="2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Google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Images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 за одабир одговарајућих фотографија,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WordWall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за израду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квиза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Google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forms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за корелацију са математиком.</a:t>
            </a:r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Cyrl-RS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6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013576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Линк ка часу у дигиталном алату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ThingLink</a:t>
            </a:r>
            <a:endParaRPr lang="sr-Cyrl-R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r-Latn-RS" sz="20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https://www.thinglink.com/scene/1316874114505375745</a:t>
            </a:r>
            <a:endParaRPr lang="sr-Cyrl-R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RS" sz="20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Линк ка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квизу</a:t>
            </a:r>
          </a:p>
          <a:p>
            <a:pPr marL="0" indent="0">
              <a:buNone/>
            </a:pPr>
            <a:r>
              <a:rPr lang="sr-Latn-RS" sz="2000" dirty="0" smtClean="0">
                <a:hlinkClick r:id="rId3"/>
              </a:rPr>
              <a:t>https://wordwall.net/sr/resource/2347867/%c5%a1uma-%c5%beivot-zna%c4%8di</a:t>
            </a:r>
            <a:endParaRPr lang="sr-Cyrl-RS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sr-Cyrl-R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Линк ка материјалу из математике</a:t>
            </a:r>
          </a:p>
          <a:p>
            <a:pPr marL="0" indent="0">
              <a:buNone/>
            </a:pPr>
            <a:r>
              <a:rPr lang="sr-Latn-RS" sz="2000" dirty="0" smtClean="0">
                <a:hlinkClick r:id="rId4"/>
              </a:rPr>
              <a:t>https://docs.google.com/forms/d/1jO2Xjv7RXuS7k7hvPTno4RrCeVYEBN-xcs_3FGvmaX4/edit</a:t>
            </a:r>
            <a:endParaRPr lang="sr-Cyrl-R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Cyrl-R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Cyrl-R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Cyrl-R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Cyrl-R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Cyrl-RS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2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27081" y="1196752"/>
            <a:ext cx="7776864" cy="474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3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indent="0" algn="just">
              <a:buFont typeface="Century Gothic" pitchFamily="34" charset="0"/>
              <a:buNone/>
            </a:pPr>
            <a:endParaRPr lang="ru-RU" sz="2000" kern="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Font typeface="Century Gothic" pitchFamily="34" charset="0"/>
              <a:buNone/>
            </a:pPr>
            <a:r>
              <a:rPr lang="ru-RU" sz="2400" kern="0" dirty="0" smtClean="0">
                <a:solidFill>
                  <a:schemeClr val="bg2">
                    <a:lumMod val="50000"/>
                  </a:schemeClr>
                </a:solidFill>
              </a:rPr>
              <a:t>Оваквим видом презентовања садржаја спонтано је и на занимљив начин остварена међупредметна повезаност. Интеграцијом садржаја из Математике, Света око нас и Музичке културе су богати и разноврсни садржаји понуђени ученицима на једном месту.  Тиме је омогућено додатно стицање знања и, још важније, проширивање интересовања. Занимљив интерфејс одржава ученичку пажњу.</a:t>
            </a:r>
            <a:endParaRPr lang="sr-Latn-RS" sz="2400" kern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2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92088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Кроз прве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активности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ученици могу 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да чују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извођење драмског текста 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тако да имају целовити утисак о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њему 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пре самосталног читања, додатно, развијају способност активног слушања. Подстицајна питања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која следе, захтевају 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размишљање и изношење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ученичких ставова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 Обнављају књижевни појам драмски текст и стичу основна знања о аутору. Повратну информацију о савладаности наставног градива пружају кроз осмишљени квиз.</a:t>
            </a:r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4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Кроз наредне активности ученици проширују своја знања о биљном и животињском свету наших шума, као и значају шуме за живи свет. Развијају еколошку свест кроз задатак о осмишљавању знака упозорења. Поред могућности да одслушају песму „Шума блиста, шума пева“ у извођењу Д. Лаковића и дечјег хора „Колибри“, ученици имају и посебно осмишљене тематске задатке из математике који прате наставно градиво. </a:t>
            </a:r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0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6863" cy="4525965"/>
          </a:xfrm>
        </p:spPr>
        <p:txBody>
          <a:bodyPr/>
          <a:lstStyle/>
          <a:p>
            <a:pPr marL="0" indent="0" algn="just">
              <a:buNone/>
            </a:pP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На основу пристиглих повратних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информација 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може се извести закључак да је овакав вид презентовања градива ученицима веома занимљив, ефикасан и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да код њих буди радозналост. 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Додатна предност се огледа у могућности поновног враћања на одређени наставни садржај. 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 С обзиром на њихов узраст и слабу информатичку писменост, ученици уз минималан напор и техничку опрему имају могућност упознавања са различитим наставним садржајима обједињеним кроз више дигиталних алата. Све наведено  допринело је стицању трајних знања.</a:t>
            </a:r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4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79</TotalTime>
  <Words>351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Vertical and Horizontal design template</vt:lpstr>
      <vt:lpstr>   Шума блиста докле год дрво листа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 Antić</dc:creator>
  <cp:lastModifiedBy>Milica Antić</cp:lastModifiedBy>
  <cp:revision>11</cp:revision>
  <dcterms:created xsi:type="dcterms:W3CDTF">2020-05-18T02:12:01Z</dcterms:created>
  <dcterms:modified xsi:type="dcterms:W3CDTF">2020-05-18T11:54:32Z</dcterms:modified>
</cp:coreProperties>
</file>